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75" r:id="rId5"/>
    <p:sldId id="276" r:id="rId6"/>
    <p:sldId id="277" r:id="rId7"/>
    <p:sldId id="261" r:id="rId8"/>
    <p:sldId id="262" r:id="rId9"/>
    <p:sldId id="272" r:id="rId10"/>
    <p:sldId id="265" r:id="rId11"/>
    <p:sldId id="266" r:id="rId12"/>
    <p:sldId id="267" r:id="rId13"/>
    <p:sldId id="273" r:id="rId14"/>
    <p:sldId id="274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7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0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85518-7193-43B3-BB30-DCB687ABA441}" type="datetimeFigureOut">
              <a:rPr lang="en-US" smtClean="0"/>
              <a:t>9/28/18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E30C3-5EC3-48A0-AC74-B8D673F83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5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642" y="802433"/>
            <a:ext cx="7366447" cy="1786359"/>
          </a:xfrm>
        </p:spPr>
        <p:txBody>
          <a:bodyPr anchor="t"/>
          <a:lstStyle>
            <a:lvl1pPr algn="l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6640" y="4459790"/>
            <a:ext cx="5197784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[Speaker]</a:t>
            </a:r>
          </a:p>
          <a:p>
            <a:r>
              <a:rPr lang="en-US" dirty="0"/>
              <a:t>[Date]</a:t>
            </a:r>
          </a:p>
        </p:txBody>
      </p:sp>
      <p:pic>
        <p:nvPicPr>
          <p:cNvPr id="6" name="Picture 4" descr="MIT Aero Astr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850" y="5245176"/>
            <a:ext cx="1494938" cy="87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848" y="4592459"/>
            <a:ext cx="2484153" cy="5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1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759667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2293"/>
            <a:ext cx="10515600" cy="4744673"/>
          </a:xfrm>
        </p:spPr>
        <p:txBody>
          <a:bodyPr>
            <a:normAutofit/>
          </a:bodyPr>
          <a:lstStyle>
            <a:lvl1pPr marL="128588" indent="-128588">
              <a:buClr>
                <a:schemeClr val="accent5"/>
              </a:buClr>
              <a:buFont typeface="Wingdings" panose="05000000000000000000" pitchFamily="2" charset="2"/>
              <a:buChar char="§"/>
              <a:defRPr sz="2800"/>
            </a:lvl1pPr>
            <a:lvl2pPr marL="385763" indent="-128588">
              <a:buClr>
                <a:schemeClr val="accent5"/>
              </a:buClr>
              <a:buFont typeface="Wingdings" panose="05000000000000000000" pitchFamily="2" charset="2"/>
              <a:buChar char="§"/>
              <a:defRPr sz="2400"/>
            </a:lvl2pPr>
            <a:lvl3pPr marL="642938" indent="-128588">
              <a:buClr>
                <a:schemeClr val="accent5"/>
              </a:buClr>
              <a:buFont typeface="Wingdings" panose="05000000000000000000" pitchFamily="2" charset="2"/>
              <a:buChar char="§"/>
              <a:defRPr sz="2000"/>
            </a:lvl3pPr>
            <a:lvl4pPr marL="900113" indent="-128588">
              <a:buClr>
                <a:schemeClr val="accent5"/>
              </a:buClr>
              <a:buFont typeface="Wingdings" panose="05000000000000000000" pitchFamily="2" charset="2"/>
              <a:buChar char="§"/>
              <a:defRPr sz="1600"/>
            </a:lvl4pPr>
            <a:lvl5pPr marL="1157288" indent="-128588">
              <a:buClr>
                <a:schemeClr val="accent5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fld id="{AE222D66-B5FE-46B9-85ED-7C46672533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69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3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fld id="{AE222D66-B5FE-46B9-85ED-7C46672533E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96435"/>
            <a:ext cx="10515600" cy="2565175"/>
          </a:xfrm>
        </p:spPr>
        <p:txBody>
          <a:bodyPr/>
          <a:lstStyle>
            <a:lvl1pPr marL="0" indent="0" algn="ctr">
              <a:buClr>
                <a:schemeClr val="accent5"/>
              </a:buClr>
              <a:buFont typeface="Wingdings" panose="05000000000000000000" pitchFamily="2" charset="2"/>
              <a:buNone/>
              <a:defRPr/>
            </a:lvl1pPr>
            <a:lvl2pPr marL="385763" indent="-128588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2pPr>
            <a:lvl3pPr marL="642938" indent="-128588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3pPr>
            <a:lvl4pPr marL="900113" indent="-128588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4pPr>
            <a:lvl5pPr marL="1157288" indent="-128588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65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1836894"/>
            <a:ext cx="10515600" cy="4252759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Previous Sections</a:t>
            </a:r>
          </a:p>
          <a:p>
            <a:pPr lvl="0"/>
            <a:r>
              <a:rPr lang="en-US" dirty="0"/>
              <a:t>Current Section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1853" y="118102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5"/>
                </a:solidFill>
                <a:latin typeface="+mj-lt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53504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22D66-B5FE-46B9-85ED-7C4667253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2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Strategies for Reuse of</a:t>
            </a:r>
            <a:br>
              <a:rPr lang="en-US" sz="3600" dirty="0"/>
            </a:br>
            <a:r>
              <a:rPr lang="en-US" sz="3600" dirty="0"/>
              <a:t>Launch Vehicle First Stages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Matthew </a:t>
            </a:r>
            <a:r>
              <a:rPr lang="en-US" sz="2200" dirty="0" err="1"/>
              <a:t>Vernacchia</a:t>
            </a:r>
            <a:endParaRPr lang="en-US" sz="2200" dirty="0"/>
          </a:p>
          <a:p>
            <a:r>
              <a:rPr lang="en-US" sz="2200" dirty="0"/>
              <a:t>Kelly </a:t>
            </a:r>
            <a:r>
              <a:rPr lang="en-US" sz="2200" dirty="0" err="1"/>
              <a:t>Mathesius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2018-10-03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6640" y="2743200"/>
            <a:ext cx="6027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any first stage reuse strategies economically worthwhile?</a:t>
            </a:r>
          </a:p>
          <a:p>
            <a:r>
              <a:rPr lang="en-US" dirty="0"/>
              <a:t>… under what mission, market, and technological conditions? </a:t>
            </a:r>
          </a:p>
        </p:txBody>
      </p:sp>
    </p:spTree>
    <p:extLst>
      <p:ext uri="{BB962C8B-B14F-4D97-AF65-F5344CB8AC3E}">
        <p14:creationId xmlns:p14="http://schemas.microsoft.com/office/powerpoint/2010/main" val="1570028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reuse strategies result in</a:t>
            </a:r>
            <a:br>
              <a:rPr lang="en-US" dirty="0"/>
            </a:br>
            <a:r>
              <a:rPr lang="en-US" dirty="0"/>
              <a:t>different vehicle masses and 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10596" y="1791971"/>
            <a:ext cx="442337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Reuse: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Adds mass to the first stage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en-US" sz="22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en-US" sz="22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endParaRPr lang="en-US" sz="2200" dirty="0"/>
          </a:p>
          <a:p>
            <a:pPr>
              <a:buClr>
                <a:schemeClr val="accent5"/>
              </a:buClr>
            </a:pPr>
            <a:endParaRPr lang="en-US" sz="2200" dirty="0"/>
          </a:p>
          <a:p>
            <a:pPr>
              <a:buClr>
                <a:schemeClr val="accent5"/>
              </a:buClr>
            </a:pPr>
            <a:endParaRPr lang="en-US" sz="2200" dirty="0"/>
          </a:p>
          <a:p>
            <a:pPr>
              <a:buClr>
                <a:schemeClr val="accent5"/>
              </a:buClr>
            </a:pPr>
            <a:endParaRPr lang="en-US" sz="2200" dirty="0"/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2200" dirty="0"/>
              <a:t>Reduces the payload mass fraction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 rot="16200000">
            <a:off x="3367377" y="4797468"/>
            <a:ext cx="383452" cy="1749510"/>
            <a:chOff x="6634885" y="2413029"/>
            <a:chExt cx="616434" cy="2812500"/>
          </a:xfrm>
        </p:grpSpPr>
        <p:grpSp>
          <p:nvGrpSpPr>
            <p:cNvPr id="7" name="Group 6"/>
            <p:cNvGrpSpPr/>
            <p:nvPr/>
          </p:nvGrpSpPr>
          <p:grpSpPr>
            <a:xfrm>
              <a:off x="6634886" y="3498298"/>
              <a:ext cx="616433" cy="1727231"/>
              <a:chOff x="7155967" y="2486103"/>
              <a:chExt cx="914400" cy="2632842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7155967" y="2486103"/>
                <a:ext cx="914400" cy="228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209569" y="2904561"/>
                <a:ext cx="822960" cy="181236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owchart: Manual Operation 14"/>
              <p:cNvSpPr/>
              <p:nvPr/>
            </p:nvSpPr>
            <p:spPr>
              <a:xfrm rot="10800000">
                <a:off x="7389494" y="4772103"/>
                <a:ext cx="463112" cy="346842"/>
              </a:xfrm>
              <a:prstGeom prst="flowChartManualOperation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6634885" y="2857050"/>
              <a:ext cx="616433" cy="827416"/>
              <a:chOff x="6771290" y="2368972"/>
              <a:chExt cx="914400" cy="1261242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6771290" y="2368972"/>
                <a:ext cx="914400" cy="914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6815431" y="2451569"/>
                <a:ext cx="822960" cy="762437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lowchart: Manual Operation 11"/>
              <p:cNvSpPr/>
              <p:nvPr/>
            </p:nvSpPr>
            <p:spPr>
              <a:xfrm rot="10800000">
                <a:off x="7011122" y="3283372"/>
                <a:ext cx="463112" cy="346842"/>
              </a:xfrm>
              <a:prstGeom prst="flowChartManualOperation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6740103" y="2413029"/>
              <a:ext cx="403870" cy="36597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 rot="16200000">
            <a:off x="3394840" y="5111539"/>
            <a:ext cx="251227" cy="2276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623388" y="5403419"/>
            <a:ext cx="18409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15275" y="2903658"/>
            <a:ext cx="13704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Estimate element masses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86950" y="3087571"/>
            <a:ext cx="12366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Estimate cost</a:t>
            </a:r>
          </a:p>
        </p:txBody>
      </p:sp>
      <p:cxnSp>
        <p:nvCxnSpPr>
          <p:cNvPr id="24" name="Straight Arrow Connector 23"/>
          <p:cNvCxnSpPr>
            <a:endCxn id="19" idx="1"/>
          </p:cNvCxnSpPr>
          <p:nvPr/>
        </p:nvCxnSpPr>
        <p:spPr>
          <a:xfrm>
            <a:off x="7473544" y="3457656"/>
            <a:ext cx="4417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3"/>
          </p:cNvCxnSpPr>
          <p:nvPr/>
        </p:nvCxnSpPr>
        <p:spPr>
          <a:xfrm>
            <a:off x="9285705" y="3457656"/>
            <a:ext cx="5155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81786" y="4941754"/>
            <a:ext cx="11402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Payload mass fraction 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210274" y="51779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9" name="Right Brace 28"/>
          <p:cNvSpPr/>
          <p:nvPr/>
        </p:nvSpPr>
        <p:spPr>
          <a:xfrm>
            <a:off x="5006018" y="2074884"/>
            <a:ext cx="282633" cy="3688492"/>
          </a:xfrm>
          <a:prstGeom prst="rightBrace">
            <a:avLst>
              <a:gd name="adj1" fmla="val 8333"/>
              <a:gd name="adj2" fmla="val 3833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480898" y="2903658"/>
            <a:ext cx="18791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Estimate payload mass fraction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04068" y="2542938"/>
            <a:ext cx="1228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Recovery hardware</a:t>
            </a:r>
          </a:p>
        </p:txBody>
      </p:sp>
      <p:grpSp>
        <p:nvGrpSpPr>
          <p:cNvPr id="45" name="Group 44"/>
          <p:cNvGrpSpPr/>
          <p:nvPr/>
        </p:nvGrpSpPr>
        <p:grpSpPr>
          <a:xfrm rot="16200000">
            <a:off x="2203570" y="2630292"/>
            <a:ext cx="865712" cy="1202149"/>
            <a:chOff x="4405488" y="2209989"/>
            <a:chExt cx="865712" cy="1202149"/>
          </a:xfrm>
        </p:grpSpPr>
        <p:grpSp>
          <p:nvGrpSpPr>
            <p:cNvPr id="32" name="Group 31"/>
            <p:cNvGrpSpPr/>
            <p:nvPr/>
          </p:nvGrpSpPr>
          <p:grpSpPr>
            <a:xfrm>
              <a:off x="4656783" y="2209989"/>
              <a:ext cx="365504" cy="1202149"/>
              <a:chOff x="7155967" y="2486103"/>
              <a:chExt cx="914400" cy="2632842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7155967" y="2486103"/>
                <a:ext cx="914400" cy="228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7209570" y="2917022"/>
                <a:ext cx="822960" cy="1799899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lowchart: Manual Operation 34"/>
              <p:cNvSpPr/>
              <p:nvPr/>
            </p:nvSpPr>
            <p:spPr>
              <a:xfrm rot="10800000">
                <a:off x="7389494" y="4772103"/>
                <a:ext cx="463112" cy="346842"/>
              </a:xfrm>
              <a:prstGeom prst="flowChartManualOperation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ight Triangle 37"/>
            <p:cNvSpPr/>
            <p:nvPr/>
          </p:nvSpPr>
          <p:spPr>
            <a:xfrm>
              <a:off x="5046850" y="2861362"/>
              <a:ext cx="224350" cy="493774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ight Triangle 38"/>
            <p:cNvSpPr/>
            <p:nvPr/>
          </p:nvSpPr>
          <p:spPr>
            <a:xfrm flipH="1">
              <a:off x="4405488" y="2858985"/>
              <a:ext cx="224350" cy="493774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705475" y="3027851"/>
              <a:ext cx="276738" cy="17880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Arrow Connector 41"/>
          <p:cNvCxnSpPr>
            <a:stCxn id="40" idx="1"/>
            <a:endCxn id="38" idx="3"/>
          </p:cNvCxnSpPr>
          <p:nvPr/>
        </p:nvCxnSpPr>
        <p:spPr>
          <a:xfrm flipH="1">
            <a:off x="3180499" y="2835326"/>
            <a:ext cx="223569" cy="753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504521" y="3394517"/>
            <a:ext cx="1295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Recovery propellant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2511741" y="3263997"/>
            <a:ext cx="467764" cy="282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1. Production costs | </a:t>
            </a:r>
            <a:r>
              <a:rPr lang="en-US" b="1" dirty="0">
                <a:latin typeface="+mj-lt"/>
              </a:rPr>
              <a:t>2. Lowest-cost strategy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3. Conditions for reuse viability | Conclusion</a:t>
            </a:r>
          </a:p>
        </p:txBody>
      </p:sp>
    </p:spTree>
    <p:extLst>
      <p:ext uri="{BB962C8B-B14F-4D97-AF65-F5344CB8AC3E}">
        <p14:creationId xmlns:p14="http://schemas.microsoft.com/office/powerpoint/2010/main" val="138280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0" grpId="0"/>
      <p:bldP spid="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FEC39-AD7E-124D-A7AE-1067AD32E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9" y="910230"/>
            <a:ext cx="9015663" cy="54093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reuse strategies reduce the payload mass fraction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1. Production costs | </a:t>
            </a:r>
            <a:r>
              <a:rPr lang="en-US" b="1" dirty="0">
                <a:latin typeface="+mj-lt"/>
              </a:rPr>
              <a:t>2. Lowest-cost strategy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3. Conditions for reuse viability | Conclusion</a:t>
            </a:r>
          </a:p>
        </p:txBody>
      </p:sp>
    </p:spTree>
    <p:extLst>
      <p:ext uri="{BB962C8B-B14F-4D97-AF65-F5344CB8AC3E}">
        <p14:creationId xmlns:p14="http://schemas.microsoft.com/office/powerpoint/2010/main" val="723460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92505A-BF49-644A-801A-B457876E0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58" y="886599"/>
            <a:ext cx="9023685" cy="5414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Downrange propulsive landing has lowest estimated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1. Production costs | </a:t>
            </a:r>
            <a:r>
              <a:rPr lang="en-US" b="1" dirty="0">
                <a:latin typeface="+mj-lt"/>
              </a:rPr>
              <a:t>2. Lowest-cost strategy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3. Conditions for reuse viability | Conclusion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32921" y="3290681"/>
            <a:ext cx="119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Lowest estimated cost</a:t>
            </a:r>
          </a:p>
        </p:txBody>
      </p:sp>
    </p:spTree>
    <p:extLst>
      <p:ext uri="{BB962C8B-B14F-4D97-AF65-F5344CB8AC3E}">
        <p14:creationId xmlns:p14="http://schemas.microsoft.com/office/powerpoint/2010/main" val="3821265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decreases with number of reuses … up to a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1. Production costs | 2. Lowest-cost strategy |</a:t>
            </a:r>
            <a:r>
              <a:rPr lang="en-US" b="1" dirty="0">
                <a:latin typeface="+mj-lt"/>
              </a:rPr>
              <a:t> 3. Conditions for reuse viability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Conclusion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7296758" y="2117944"/>
            <a:ext cx="39909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Confidently cheaper than expendable:</a:t>
            </a:r>
          </a:p>
          <a:p>
            <a:r>
              <a:rPr lang="en-US" dirty="0"/>
              <a:t>	&gt; ~5 uses</a:t>
            </a:r>
          </a:p>
          <a:p>
            <a:endParaRPr lang="en-US" dirty="0"/>
          </a:p>
          <a:p>
            <a:r>
              <a:rPr lang="en-US" dirty="0"/>
              <a:t>Realize most of cost savings:</a:t>
            </a:r>
          </a:p>
          <a:p>
            <a:r>
              <a:rPr lang="en-US" dirty="0"/>
              <a:t>	&gt; ~20 uses</a:t>
            </a:r>
          </a:p>
          <a:p>
            <a:endParaRPr lang="en-US" dirty="0"/>
          </a:p>
          <a:p>
            <a:r>
              <a:rPr lang="en-US" dirty="0"/>
              <a:t>Cost increases due to refurbishment: </a:t>
            </a:r>
          </a:p>
          <a:p>
            <a:r>
              <a:rPr lang="en-US" dirty="0"/>
              <a:t>	&gt; ~60 uses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9" r="50485"/>
          <a:stretch/>
        </p:blipFill>
        <p:spPr>
          <a:xfrm>
            <a:off x="913146" y="975262"/>
            <a:ext cx="5182854" cy="53810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51223" y="5206445"/>
            <a:ext cx="2984410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LEO mission, 10 Mg payload</a:t>
            </a:r>
          </a:p>
          <a:p>
            <a:r>
              <a:rPr lang="en-US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stage 1&amp;2: kerosene gas gen. tech.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979772" y="4426268"/>
            <a:ext cx="0" cy="485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138012" y="4426268"/>
            <a:ext cx="0" cy="485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046870" y="4426268"/>
            <a:ext cx="0" cy="485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839558" y="2300982"/>
            <a:ext cx="457200" cy="1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839558" y="3118255"/>
            <a:ext cx="457200" cy="1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839558" y="3943786"/>
            <a:ext cx="457200" cy="1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27976" y="4834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28660" y="48486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35140" y="48486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35" t="89452" r="31094"/>
          <a:stretch/>
        </p:blipFill>
        <p:spPr>
          <a:xfrm>
            <a:off x="1767558" y="3619559"/>
            <a:ext cx="1040519" cy="89864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2571996" y="3842902"/>
            <a:ext cx="276590" cy="2404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58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5"/>
          <a:stretch/>
        </p:blipFill>
        <p:spPr>
          <a:xfrm>
            <a:off x="7242111" y="1388317"/>
            <a:ext cx="4427178" cy="4800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52760" y="1145667"/>
            <a:ext cx="27717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Medium 10 Mg payload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7"/>
          <a:stretch/>
        </p:blipFill>
        <p:spPr>
          <a:xfrm>
            <a:off x="7224378" y="1388317"/>
            <a:ext cx="4439454" cy="480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47303" y="1136142"/>
            <a:ext cx="27717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Small 100 kg payload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68" r="6652"/>
          <a:stretch/>
        </p:blipFill>
        <p:spPr>
          <a:xfrm>
            <a:off x="0" y="1876796"/>
            <a:ext cx="7086600" cy="3835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is only viable for medium to heavy launch vehicles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800010" y="435435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236771" y="4374389"/>
            <a:ext cx="0" cy="485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1. Production costs | 2. Lowest-cost strategy |</a:t>
            </a:r>
            <a:r>
              <a:rPr lang="en-US" b="1" dirty="0">
                <a:latin typeface="+mj-lt"/>
              </a:rPr>
              <a:t> 3. Conditions for reuse viability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Conclusion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2990" y="1307025"/>
            <a:ext cx="2984410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LEO mission</a:t>
            </a:r>
          </a:p>
          <a:p>
            <a:r>
              <a:rPr lang="en-US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stage 1&amp;2: kerosene gas gen. tech.</a:t>
            </a:r>
          </a:p>
        </p:txBody>
      </p:sp>
    </p:spTree>
    <p:extLst>
      <p:ext uri="{BB962C8B-B14F-4D97-AF65-F5344CB8AC3E}">
        <p14:creationId xmlns:p14="http://schemas.microsoft.com/office/powerpoint/2010/main" val="44931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52" y="890731"/>
            <a:ext cx="7287497" cy="5465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launch rates enable reuse development to be paid 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1. Production costs | 2. Lowest-cost strategy |</a:t>
            </a:r>
            <a:r>
              <a:rPr lang="en-US" b="1" dirty="0">
                <a:latin typeface="+mj-lt"/>
              </a:rPr>
              <a:t> 3. Conditions for reuse viability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Conclusion</a:t>
            </a:r>
          </a:p>
        </p:txBody>
      </p:sp>
    </p:spTree>
    <p:extLst>
      <p:ext uri="{BB962C8B-B14F-4D97-AF65-F5344CB8AC3E}">
        <p14:creationId xmlns:p14="http://schemas.microsoft.com/office/powerpoint/2010/main" val="2400055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Conclusion: Some 1</a:t>
            </a:r>
            <a:r>
              <a:rPr lang="en-US" baseline="30000" dirty="0"/>
              <a:t>st</a:t>
            </a:r>
            <a:r>
              <a:rPr lang="en-US" dirty="0"/>
              <a:t> stage reuse strategies, particularly downrange propulsive landing, can be economically worthwhile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Downrange propulsive landing is likely the lowest-cost strategy</a:t>
            </a:r>
          </a:p>
          <a:p>
            <a:pPr lvl="1"/>
            <a:r>
              <a:rPr lang="en-US" dirty="0"/>
              <a:t> Partial (engines-only) reuse strategies have small potential savings</a:t>
            </a:r>
          </a:p>
          <a:p>
            <a:pPr lvl="1"/>
            <a:r>
              <a:rPr lang="en-US" dirty="0"/>
              <a:t> Winged stages have uncertain (and probably high) production costs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Only worthwhile for medium-large launch vehicles, where first stage production costs dominate</a:t>
            </a:r>
            <a:br>
              <a:rPr lang="en-US" dirty="0"/>
            </a:br>
            <a:endParaRPr lang="en-US" dirty="0"/>
          </a:p>
          <a:p>
            <a:r>
              <a:rPr lang="en-US" dirty="0"/>
              <a:t> High launch rates (&gt; 20/year) are likely needed to pay off development 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1. Production costs | 2. Lowest-cost strategy |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3. Conditions for reuse viability | </a:t>
            </a:r>
            <a:r>
              <a:rPr lang="en-US" b="1" dirty="0"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247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launch providers are moving towards reusability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5759"/>
            <a:ext cx="5454535" cy="46012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Will providers of expendable launch vehicles be left behind?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 or are these development efforts wasting billions?</a:t>
            </a:r>
          </a:p>
        </p:txBody>
      </p:sp>
      <p:pic>
        <p:nvPicPr>
          <p:cNvPr id="5" name="Picture 4" descr="https://www.boeing.com/resources/boeingdotcom/space/phantom-express/phantom_express_gallery3_96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8" t="11845" r="11398" b="19965"/>
          <a:stretch/>
        </p:blipFill>
        <p:spPr bwMode="auto">
          <a:xfrm>
            <a:off x="8705463" y="4112519"/>
            <a:ext cx="1792772" cy="128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cdn.geekwire.com/wp-content/uploads/2016/09/160912-blue-origin-new-glenn-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9" t="15093" r="16549"/>
          <a:stretch/>
        </p:blipFill>
        <p:spPr bwMode="auto">
          <a:xfrm>
            <a:off x="8872397" y="1575758"/>
            <a:ext cx="90819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abm-website-assets.s3.amazonaws.com/rdmag.com/s3fs-public/embedded_image/2018/02/BlueOrigin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0" t="46557" r="64257" b="20064"/>
          <a:stretch/>
        </p:blipFill>
        <p:spPr bwMode="auto">
          <a:xfrm>
            <a:off x="6978508" y="3926779"/>
            <a:ext cx="327138" cy="173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s://abm-website-assets.s3.amazonaws.com/rdmag.com/s3fs-public/embedded_image/2018/02/BlueOrigin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7" t="42402" r="59054" b="20065"/>
          <a:stretch/>
        </p:blipFill>
        <p:spPr bwMode="auto">
          <a:xfrm>
            <a:off x="6978508" y="1575758"/>
            <a:ext cx="30494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69526" y="1934023"/>
            <a:ext cx="923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SpaceX</a:t>
            </a:r>
            <a:endParaRPr lang="en-US" sz="1200" dirty="0"/>
          </a:p>
          <a:p>
            <a:r>
              <a:rPr lang="en-US" sz="1200" dirty="0"/>
              <a:t>Falcon 9</a:t>
            </a:r>
          </a:p>
          <a:p>
            <a:r>
              <a:rPr lang="en-US" sz="1200" dirty="0"/>
              <a:t>Operational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08619" y="1934023"/>
            <a:ext cx="1166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Blue Origin</a:t>
            </a:r>
          </a:p>
          <a:p>
            <a:r>
              <a:rPr lang="en-US" sz="1200" dirty="0"/>
              <a:t>New Glenn</a:t>
            </a:r>
          </a:p>
          <a:p>
            <a:r>
              <a:rPr lang="en-US" sz="1200" dirty="0"/>
              <a:t>In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53246" y="4199642"/>
            <a:ext cx="1466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ULA</a:t>
            </a:r>
          </a:p>
          <a:p>
            <a:r>
              <a:rPr lang="en-US" sz="1200" dirty="0"/>
              <a:t>Vulcan SMART reuse</a:t>
            </a:r>
          </a:p>
          <a:p>
            <a:r>
              <a:rPr lang="en-US" sz="1200" dirty="0"/>
              <a:t>In development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96111" y="419964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Boeing</a:t>
            </a:r>
          </a:p>
          <a:p>
            <a:r>
              <a:rPr lang="en-US" sz="1200" dirty="0"/>
              <a:t>XS-1 Phantom Express</a:t>
            </a:r>
          </a:p>
          <a:p>
            <a:r>
              <a:rPr lang="en-US" sz="1200" dirty="0"/>
              <a:t>In development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+mj-lt"/>
              </a:rPr>
              <a:t>Intro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1. Production costs | 2. Lowest-cost strategy | 3. Conditions for reuse viability | Conclusion</a:t>
            </a:r>
          </a:p>
        </p:txBody>
      </p:sp>
    </p:spTree>
    <p:extLst>
      <p:ext uri="{BB962C8B-B14F-4D97-AF65-F5344CB8AC3E}">
        <p14:creationId xmlns:p14="http://schemas.microsoft.com/office/powerpoint/2010/main" val="3611071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first stage reuse strategies have been proposed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139826" y="1325242"/>
            <a:ext cx="8697878" cy="4830665"/>
            <a:chOff x="1934480" y="1346301"/>
            <a:chExt cx="8697878" cy="4830665"/>
          </a:xfrm>
        </p:grpSpPr>
        <p:sp>
          <p:nvSpPr>
            <p:cNvPr id="6" name="TextBox 5"/>
            <p:cNvSpPr txBox="1"/>
            <p:nvPr/>
          </p:nvSpPr>
          <p:spPr>
            <a:xfrm>
              <a:off x="2807104" y="5869189"/>
              <a:ext cx="16793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Launch site recovery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480" y="1346301"/>
              <a:ext cx="8317497" cy="40666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339809" y="5869189"/>
              <a:ext cx="1697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Downrange recovery</a:t>
              </a:r>
            </a:p>
          </p:txBody>
        </p:sp>
        <p:sp>
          <p:nvSpPr>
            <p:cNvPr id="9" name="Left Brace 8"/>
            <p:cNvSpPr/>
            <p:nvPr/>
          </p:nvSpPr>
          <p:spPr>
            <a:xfrm rot="16200000">
              <a:off x="3400833" y="5159306"/>
              <a:ext cx="203197" cy="1264919"/>
            </a:xfrm>
            <a:prstGeom prst="leftBrace">
              <a:avLst>
                <a:gd name="adj1" fmla="val 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Brace 9"/>
            <p:cNvSpPr/>
            <p:nvPr/>
          </p:nvSpPr>
          <p:spPr>
            <a:xfrm rot="16200000">
              <a:off x="8087130" y="4062556"/>
              <a:ext cx="203197" cy="3429001"/>
            </a:xfrm>
            <a:prstGeom prst="leftBrace">
              <a:avLst>
                <a:gd name="adj1" fmla="val 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07104" y="5372436"/>
              <a:ext cx="7002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Falcon 9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24850" y="5280103"/>
              <a:ext cx="7862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USAF RBS</a:t>
              </a:r>
            </a:p>
            <a:p>
              <a:r>
                <a:rPr lang="en-US" sz="1200" dirty="0"/>
                <a:t>Baikal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28170" y="5280103"/>
              <a:ext cx="876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Falcon 9</a:t>
              </a:r>
            </a:p>
            <a:p>
              <a:r>
                <a:rPr lang="en-US" sz="1200" dirty="0"/>
                <a:t>New Glenn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21628" y="5372436"/>
              <a:ext cx="5368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Ares I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062698" y="5372436"/>
              <a:ext cx="1569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XS-1 Phantom Express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74106" y="5372436"/>
              <a:ext cx="10854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Vulcan SMART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34480" y="5398458"/>
              <a:ext cx="8592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Examples: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30164" y="1252217"/>
            <a:ext cx="37324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but their performance and cost have not been (publically) compared under a common framework</a:t>
            </a:r>
          </a:p>
          <a:p>
            <a:endParaRPr lang="en-US" dirty="0"/>
          </a:p>
          <a:p>
            <a:r>
              <a:rPr lang="en-US" dirty="0"/>
              <a:t>… and there remains controversy as to which, if any, are economically worthwhile</a:t>
            </a:r>
          </a:p>
        </p:txBody>
      </p:sp>
      <p:sp>
        <p:nvSpPr>
          <p:cNvPr id="23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+mj-lt"/>
              </a:rPr>
              <a:t>Intro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1. Production costs | 2. Lowest-cost strategy | 3. Conditions for reuse viability | Conclusion</a:t>
            </a:r>
          </a:p>
        </p:txBody>
      </p:sp>
    </p:spTree>
    <p:extLst>
      <p:ext uri="{BB962C8B-B14F-4D97-AF65-F5344CB8AC3E}">
        <p14:creationId xmlns:p14="http://schemas.microsoft.com/office/powerpoint/2010/main" val="183947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79">
            <a:extLst>
              <a:ext uri="{FF2B5EF4-FFF2-40B4-BE49-F238E27FC236}">
                <a16:creationId xmlns:a16="http://schemas.microsoft.com/office/drawing/2014/main" id="{AE1CA693-21E9-824D-8F73-ED309B8D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0" y="1537684"/>
            <a:ext cx="1570583" cy="35380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E6E322-AB4D-EE41-BA0E-7CEE878D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759667"/>
          </a:xfrm>
        </p:spPr>
        <p:txBody>
          <a:bodyPr/>
          <a:lstStyle/>
          <a:p>
            <a:r>
              <a:rPr lang="en-US" dirty="0"/>
              <a:t>Cost per flight is estimated with performance and cost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EB64C-4F42-BF4E-9277-CF4A196E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DE98B-6354-9F48-B4BB-1CA0246F72F8}"/>
              </a:ext>
            </a:extLst>
          </p:cNvPr>
          <p:cNvSpPr txBox="1"/>
          <p:nvPr/>
        </p:nvSpPr>
        <p:spPr>
          <a:xfrm>
            <a:off x="3933748" y="1806727"/>
            <a:ext cx="1496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Estimate vehicle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7F3EA-C6B8-0C40-8174-9F88B80D282A}"/>
              </a:ext>
            </a:extLst>
          </p:cNvPr>
          <p:cNvSpPr txBox="1"/>
          <p:nvPr/>
        </p:nvSpPr>
        <p:spPr>
          <a:xfrm>
            <a:off x="1476937" y="3309191"/>
            <a:ext cx="2248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Estimate operations and refurbishment costs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3EB66B-7E04-304E-9DE8-61EAC540DF50}"/>
              </a:ext>
            </a:extLst>
          </p:cNvPr>
          <p:cNvSpPr txBox="1"/>
          <p:nvPr/>
        </p:nvSpPr>
        <p:spPr>
          <a:xfrm>
            <a:off x="5805965" y="3309191"/>
            <a:ext cx="2053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Estimate 1</a:t>
            </a:r>
            <a:r>
              <a:rPr lang="en-US" sz="2000" baseline="30000" dirty="0">
                <a:solidFill>
                  <a:schemeClr val="accent6">
                    <a:lumMod val="7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stage production 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8891D-1181-5244-8593-CBD3F28472A7}"/>
              </a:ext>
            </a:extLst>
          </p:cNvPr>
          <p:cNvSpPr txBox="1"/>
          <p:nvPr/>
        </p:nvSpPr>
        <p:spPr>
          <a:xfrm>
            <a:off x="3557261" y="3289028"/>
            <a:ext cx="2249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Estimate 2</a:t>
            </a:r>
            <a:r>
              <a:rPr lang="en-US" sz="2000" baseline="30000" dirty="0">
                <a:solidFill>
                  <a:schemeClr val="accent6">
                    <a:lumMod val="7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stage production cost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73CF759-2250-714D-BE27-DF25908F12DA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3244462" y="1871440"/>
            <a:ext cx="794578" cy="208092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91C58FA-A45F-A541-8F96-EC78A9A4ED81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360148" y="1836678"/>
            <a:ext cx="794578" cy="215044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1C2C47-A4C7-7745-ABC2-FB82CDB2817A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4682213" y="2514612"/>
            <a:ext cx="2" cy="774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73C8639-BE57-5441-BD34-B01C2E55182E}"/>
              </a:ext>
            </a:extLst>
          </p:cNvPr>
          <p:cNvSpPr txBox="1"/>
          <p:nvPr/>
        </p:nvSpPr>
        <p:spPr>
          <a:xfrm>
            <a:off x="3841003" y="5843253"/>
            <a:ext cx="1682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Estimate cost per flight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C53E95-35AA-F14A-8280-6CBFE6A140B5}"/>
              </a:ext>
            </a:extLst>
          </p:cNvPr>
          <p:cNvSpPr txBox="1"/>
          <p:nvPr/>
        </p:nvSpPr>
        <p:spPr>
          <a:xfrm>
            <a:off x="5621479" y="4263497"/>
            <a:ext cx="2422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Estimate 1</a:t>
            </a:r>
            <a:r>
              <a:rPr lang="en-US" sz="2000" baseline="30000" dirty="0">
                <a:solidFill>
                  <a:schemeClr val="accent6">
                    <a:lumMod val="7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stage production amortization share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7302057-E06B-D54D-8AF4-DDBFB8901F15}"/>
              </a:ext>
            </a:extLst>
          </p:cNvPr>
          <p:cNvSpPr txBox="1"/>
          <p:nvPr/>
        </p:nvSpPr>
        <p:spPr>
          <a:xfrm>
            <a:off x="4146846" y="2424857"/>
            <a:ext cx="203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masses</a:t>
            </a:r>
          </a:p>
        </p:txBody>
      </p: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27F80D1F-1799-0B4B-ABC4-4B6FC5223F7E}"/>
              </a:ext>
            </a:extLst>
          </p:cNvPr>
          <p:cNvCxnSpPr>
            <a:cxnSpLocks/>
            <a:stCxn id="6" idx="2"/>
            <a:endCxn id="46" idx="0"/>
          </p:cNvCxnSpPr>
          <p:nvPr/>
        </p:nvCxnSpPr>
        <p:spPr>
          <a:xfrm rot="16200000" flipH="1">
            <a:off x="2882551" y="4043591"/>
            <a:ext cx="1518399" cy="208092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1467B2D-8084-EA48-8C0F-478B04606B08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 flipH="1">
            <a:off x="4682212" y="3996914"/>
            <a:ext cx="3" cy="1846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655C6AEE-D663-5544-98C6-5D632BC493DE}"/>
              </a:ext>
            </a:extLst>
          </p:cNvPr>
          <p:cNvCxnSpPr>
            <a:cxnSpLocks/>
            <a:stCxn id="47" idx="2"/>
            <a:endCxn id="46" idx="0"/>
          </p:cNvCxnSpPr>
          <p:nvPr/>
        </p:nvCxnSpPr>
        <p:spPr>
          <a:xfrm rot="5400000">
            <a:off x="5475391" y="4485982"/>
            <a:ext cx="564093" cy="215044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B2CF5BB-310E-FB4A-B582-B31AE3FDEEF5}"/>
              </a:ext>
            </a:extLst>
          </p:cNvPr>
          <p:cNvCxnSpPr>
            <a:cxnSpLocks/>
            <a:stCxn id="7" idx="2"/>
            <a:endCxn id="47" idx="0"/>
          </p:cNvCxnSpPr>
          <p:nvPr/>
        </p:nvCxnSpPr>
        <p:spPr>
          <a:xfrm>
            <a:off x="6832661" y="4017077"/>
            <a:ext cx="0" cy="246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AAD63DF6-61A6-5547-9D3E-1658CA706682}"/>
              </a:ext>
            </a:extLst>
          </p:cNvPr>
          <p:cNvSpPr txBox="1"/>
          <p:nvPr/>
        </p:nvSpPr>
        <p:spPr>
          <a:xfrm>
            <a:off x="2623883" y="1301065"/>
            <a:ext cx="139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mission orbit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7887376-FD9E-A94D-873B-173EAFB182C0}"/>
              </a:ext>
            </a:extLst>
          </p:cNvPr>
          <p:cNvSpPr txBox="1"/>
          <p:nvPr/>
        </p:nvSpPr>
        <p:spPr>
          <a:xfrm>
            <a:off x="4043120" y="1301065"/>
            <a:ext cx="96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strategy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6A743B1-4752-8840-9A1D-0EE76F27CF98}"/>
              </a:ext>
            </a:extLst>
          </p:cNvPr>
          <p:cNvSpPr txBox="1"/>
          <p:nvPr/>
        </p:nvSpPr>
        <p:spPr>
          <a:xfrm>
            <a:off x="5095302" y="1301065"/>
            <a:ext cx="135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payload size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4E9678A-17AA-6C4B-86BD-F2C1EE3A95D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682211" y="1670397"/>
            <a:ext cx="2" cy="234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6552E250-DE1C-C94D-98DA-FBC543171CF7}"/>
              </a:ext>
            </a:extLst>
          </p:cNvPr>
          <p:cNvCxnSpPr>
            <a:cxnSpLocks/>
            <a:stCxn id="115" idx="2"/>
            <a:endCxn id="5" idx="0"/>
          </p:cNvCxnSpPr>
          <p:nvPr/>
        </p:nvCxnSpPr>
        <p:spPr>
          <a:xfrm rot="16200000" flipH="1">
            <a:off x="3933297" y="1057811"/>
            <a:ext cx="136330" cy="136150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045948C8-8CD3-2C46-87B3-C7D909CCFE46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5237399" y="1115212"/>
            <a:ext cx="136330" cy="1246701"/>
          </a:xfrm>
          <a:prstGeom prst="curvedConnector3">
            <a:avLst>
              <a:gd name="adj1" fmla="val 5807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ight Brace 144">
            <a:extLst>
              <a:ext uri="{FF2B5EF4-FFF2-40B4-BE49-F238E27FC236}">
                <a16:creationId xmlns:a16="http://schemas.microsoft.com/office/drawing/2014/main" id="{91CF4CCD-96B0-7B4F-A4DA-186FFC055AFF}"/>
              </a:ext>
            </a:extLst>
          </p:cNvPr>
          <p:cNvSpPr/>
          <p:nvPr/>
        </p:nvSpPr>
        <p:spPr>
          <a:xfrm rot="10800000">
            <a:off x="1359567" y="1864583"/>
            <a:ext cx="131212" cy="786818"/>
          </a:xfrm>
          <a:prstGeom prst="rightBrac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E340034-626A-4F42-AFCE-6CDD7044BAA2}"/>
              </a:ext>
            </a:extLst>
          </p:cNvPr>
          <p:cNvSpPr txBox="1"/>
          <p:nvPr/>
        </p:nvSpPr>
        <p:spPr>
          <a:xfrm>
            <a:off x="-201795" y="1904701"/>
            <a:ext cx="153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Performance Model</a:t>
            </a:r>
          </a:p>
        </p:txBody>
      </p:sp>
      <p:sp>
        <p:nvSpPr>
          <p:cNvPr id="147" name="Left Brace 146">
            <a:extLst>
              <a:ext uri="{FF2B5EF4-FFF2-40B4-BE49-F238E27FC236}">
                <a16:creationId xmlns:a16="http://schemas.microsoft.com/office/drawing/2014/main" id="{2223ACD3-12C0-9449-AC37-D6F091EE72AE}"/>
              </a:ext>
            </a:extLst>
          </p:cNvPr>
          <p:cNvSpPr/>
          <p:nvPr/>
        </p:nvSpPr>
        <p:spPr>
          <a:xfrm>
            <a:off x="1410163" y="3448281"/>
            <a:ext cx="121186" cy="2214389"/>
          </a:xfrm>
          <a:prstGeom prst="leftBrac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68790B8-D871-9748-89AB-C2D26999B75E}"/>
              </a:ext>
            </a:extLst>
          </p:cNvPr>
          <p:cNvSpPr txBox="1"/>
          <p:nvPr/>
        </p:nvSpPr>
        <p:spPr>
          <a:xfrm>
            <a:off x="414720" y="4232309"/>
            <a:ext cx="86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Cost Model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46F0ED3D-B8C0-AF45-BD26-9C6EA8412393}"/>
              </a:ext>
            </a:extLst>
          </p:cNvPr>
          <p:cNvCxnSpPr>
            <a:cxnSpLocks/>
          </p:cNvCxnSpPr>
          <p:nvPr/>
        </p:nvCxnSpPr>
        <p:spPr>
          <a:xfrm flipV="1">
            <a:off x="9177051" y="1463035"/>
            <a:ext cx="0" cy="4054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6EDF2578-A3A6-8846-8387-674A619BF640}"/>
              </a:ext>
            </a:extLst>
          </p:cNvPr>
          <p:cNvCxnSpPr>
            <a:cxnSpLocks/>
          </p:cNvCxnSpPr>
          <p:nvPr/>
        </p:nvCxnSpPr>
        <p:spPr>
          <a:xfrm>
            <a:off x="9177051" y="5517242"/>
            <a:ext cx="21767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2312ABB6-1D80-4F45-8F47-D64340406B2F}"/>
              </a:ext>
            </a:extLst>
          </p:cNvPr>
          <p:cNvSpPr txBox="1"/>
          <p:nvPr/>
        </p:nvSpPr>
        <p:spPr>
          <a:xfrm rot="16200000">
            <a:off x="8171315" y="3195975"/>
            <a:ext cx="165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per flight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16B0605-80BF-454B-B425-52745D96C6C6}"/>
              </a:ext>
            </a:extLst>
          </p:cNvPr>
          <p:cNvSpPr>
            <a:spLocks noChangeAspect="1"/>
          </p:cNvSpPr>
          <p:nvPr/>
        </p:nvSpPr>
        <p:spPr>
          <a:xfrm>
            <a:off x="10186741" y="3741482"/>
            <a:ext cx="157368" cy="1583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8768AEF6-E4E8-434D-8D89-48BDF9A26CEC}"/>
              </a:ext>
            </a:extLst>
          </p:cNvPr>
          <p:cNvCxnSpPr>
            <a:cxnSpLocks/>
            <a:stCxn id="46" idx="3"/>
            <a:endCxn id="158" idx="0"/>
          </p:cNvCxnSpPr>
          <p:nvPr/>
        </p:nvCxnSpPr>
        <p:spPr>
          <a:xfrm flipV="1">
            <a:off x="5523420" y="3380641"/>
            <a:ext cx="3292838" cy="2816555"/>
          </a:xfrm>
          <a:prstGeom prst="bentConnector3">
            <a:avLst>
              <a:gd name="adj1" fmla="val 94832"/>
            </a:avLst>
          </a:prstGeom>
          <a:ln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92B622E6-B05E-2B4F-9E21-FA08C71912D6}"/>
              </a:ext>
            </a:extLst>
          </p:cNvPr>
          <p:cNvSpPr txBox="1"/>
          <p:nvPr/>
        </p:nvSpPr>
        <p:spPr>
          <a:xfrm>
            <a:off x="-89825" y="2421403"/>
            <a:ext cx="1550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+uncertainty (Monte Carlo)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959838F-6A94-E942-AA19-777B55A20DB0}"/>
              </a:ext>
            </a:extLst>
          </p:cNvPr>
          <p:cNvSpPr txBox="1"/>
          <p:nvPr/>
        </p:nvSpPr>
        <p:spPr>
          <a:xfrm>
            <a:off x="-112692" y="4752543"/>
            <a:ext cx="1550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+uncertainty (Monte Carlo)</a:t>
            </a:r>
          </a:p>
        </p:txBody>
      </p:sp>
    </p:spTree>
    <p:extLst>
      <p:ext uri="{BB962C8B-B14F-4D97-AF65-F5344CB8AC3E}">
        <p14:creationId xmlns:p14="http://schemas.microsoft.com/office/powerpoint/2010/main" val="6506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46" grpId="0"/>
      <p:bldP spid="47" grpId="0"/>
      <p:bldP spid="81" grpId="0"/>
      <p:bldP spid="115" grpId="0"/>
      <p:bldP spid="116" grpId="0"/>
      <p:bldP spid="117" grpId="0"/>
      <p:bldP spid="145" grpId="0" animBg="1"/>
      <p:bldP spid="146" grpId="0"/>
      <p:bldP spid="147" grpId="0" animBg="1"/>
      <p:bldP spid="148" grpId="0"/>
      <p:bldP spid="158" grpId="0"/>
      <p:bldP spid="159" grpId="0" animBg="1"/>
      <p:bldP spid="184" grpId="0"/>
      <p:bldP spid="1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09152-97F1-8849-9B0A-83849822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TRANSCOST model relates masses to costs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391C39-708C-DA49-B248-16F182BED1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Cost Estimating Relationships (CERs):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𝐸𝑙𝑒𝑚𝑒𝑛𝑡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𝑝𝑟𝑜𝑑𝑢𝑐𝑡𝑖𝑜𝑛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𝐸𝑙𝑒𝑚𝑒𝑛𝑡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𝑚𝑎𝑠𝑠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 – empirically fit point parameters based on historical data</a:t>
                </a:r>
              </a:p>
              <a:p>
                <a:endParaRPr lang="en-US" dirty="0"/>
              </a:p>
              <a:p>
                <a:r>
                  <a:rPr lang="en-US" dirty="0"/>
                  <a:t>Stage production costs are the sum of elements’ production costs:</a:t>
                </a:r>
                <a:br>
                  <a:rPr lang="en-US" dirty="0"/>
                </a:b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𝑒𝑙𝑒𝑚𝑒𝑛𝑡𝑠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𝐸𝑙𝑒𝑚𝑒𝑛𝑡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𝑝𝑟𝑜𝑑𝑢𝑐𝑡𝑖𝑜𝑛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391C39-708C-DA49-B248-16F182BED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139" b="-37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A440C-F5D9-6941-9746-2F57A0CAE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31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1607-62D7-2047-B51D-E6E60BE5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Quantifying uncertainty for TRANSCOST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D38D9-7FF3-B34E-8715-F16F0BB83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B26E7-CB2F-1747-8CE9-46D7F81E9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50" y="1457784"/>
            <a:ext cx="5117947" cy="3838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30F6B4-3BAD-4743-BF20-7298443E7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22"/>
          <a:stretch/>
        </p:blipFill>
        <p:spPr>
          <a:xfrm>
            <a:off x="7253999" y="1455764"/>
            <a:ext cx="4776421" cy="38404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8FFC68-B65C-234F-A5B8-C77BC8C42408}"/>
              </a:ext>
            </a:extLst>
          </p:cNvPr>
          <p:cNvCxnSpPr>
            <a:cxnSpLocks/>
          </p:cNvCxnSpPr>
          <p:nvPr/>
        </p:nvCxnSpPr>
        <p:spPr>
          <a:xfrm>
            <a:off x="276340" y="3850739"/>
            <a:ext cx="8862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791185-3795-364F-842F-3ADA442100A3}"/>
              </a:ext>
            </a:extLst>
          </p:cNvPr>
          <p:cNvSpPr txBox="1"/>
          <p:nvPr/>
        </p:nvSpPr>
        <p:spPr>
          <a:xfrm>
            <a:off x="-2600" y="2650410"/>
            <a:ext cx="1366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digitize TRANSCOST historical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694ADB-5416-CF40-91F6-D4B7E5495529}"/>
              </a:ext>
            </a:extLst>
          </p:cNvPr>
          <p:cNvCxnSpPr>
            <a:cxnSpLocks/>
          </p:cNvCxnSpPr>
          <p:nvPr/>
        </p:nvCxnSpPr>
        <p:spPr>
          <a:xfrm>
            <a:off x="6124463" y="3854759"/>
            <a:ext cx="8862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99FC47-D543-B244-8AAA-0B9731A1548C}"/>
                  </a:ext>
                </a:extLst>
              </p:cNvPr>
              <p:cNvSpPr txBox="1"/>
              <p:nvPr/>
            </p:nvSpPr>
            <p:spPr>
              <a:xfrm>
                <a:off x="5747595" y="2650410"/>
                <a:ext cx="16399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regress data, establish confidence bounds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99FC47-D543-B244-8AAA-0B9731A15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595" y="2650410"/>
                <a:ext cx="1639981" cy="1200329"/>
              </a:xfrm>
              <a:prstGeom prst="rect">
                <a:avLst/>
              </a:prstGeom>
              <a:blipFill>
                <a:blip r:embed="rId4"/>
                <a:stretch>
                  <a:fillRect l="-2308" t="-2105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29DFA8-699F-8E49-A74C-C71EBCB6D326}"/>
                  </a:ext>
                </a:extLst>
              </p:cNvPr>
              <p:cNvSpPr txBox="1"/>
              <p:nvPr/>
            </p:nvSpPr>
            <p:spPr>
              <a:xfrm>
                <a:off x="1573269" y="5587233"/>
                <a:ext cx="310583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Cost estimating relationship: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29DFA8-699F-8E49-A74C-C71EBCB6D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269" y="5587233"/>
                <a:ext cx="3105839" cy="669992"/>
              </a:xfrm>
              <a:prstGeom prst="rect">
                <a:avLst/>
              </a:prstGeom>
              <a:blipFill>
                <a:blip r:embed="rId5"/>
                <a:stretch>
                  <a:fillRect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CE131D-ADDF-8543-A9BB-0F3E3DA60D5F}"/>
                  </a:ext>
                </a:extLst>
              </p:cNvPr>
              <p:cNvSpPr txBox="1"/>
              <p:nvPr/>
            </p:nvSpPr>
            <p:spPr>
              <a:xfrm>
                <a:off x="6238310" y="5627212"/>
                <a:ext cx="49425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drawn from triangular distribution bounded by 95% confidence interval of regressed data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CE131D-ADDF-8543-A9BB-0F3E3DA60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310" y="5627212"/>
                <a:ext cx="4942591" cy="646331"/>
              </a:xfrm>
              <a:prstGeom prst="rect">
                <a:avLst/>
              </a:prstGeom>
              <a:blipFill>
                <a:blip r:embed="rId6"/>
                <a:stretch>
                  <a:fillRect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983B27-EF28-2044-8D6E-F270E8D3A864}"/>
              </a:ext>
            </a:extLst>
          </p:cNvPr>
          <p:cNvCxnSpPr>
            <a:cxnSpLocks/>
          </p:cNvCxnSpPr>
          <p:nvPr/>
        </p:nvCxnSpPr>
        <p:spPr>
          <a:xfrm>
            <a:off x="5015586" y="5922229"/>
            <a:ext cx="8862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55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stage reuse can be economically worthwhile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First stage production cost drives the high cost per flight of expendable vehicles (for large vehicles)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Downrange propulsive landing is likely the lowest-cost strategy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stage reuse is worthwhile only for large payloads and high launch rates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+mj-lt"/>
              </a:rPr>
              <a:t>Intro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1. Production costs | 2. Lowest-cost strategy | 3. Conditions for reuse viability | Conclusion</a:t>
            </a:r>
          </a:p>
        </p:txBody>
      </p:sp>
    </p:spTree>
    <p:extLst>
      <p:ext uri="{BB962C8B-B14F-4D97-AF65-F5344CB8AC3E}">
        <p14:creationId xmlns:p14="http://schemas.microsoft.com/office/powerpoint/2010/main" val="795466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model estimates are credible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38200" y="6356354"/>
            <a:ext cx="7707284" cy="3651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</a:t>
            </a:r>
            <a:r>
              <a:rPr lang="en-US" b="1" dirty="0">
                <a:latin typeface="+mj-lt"/>
              </a:rPr>
              <a:t>1. Production costs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2. Lowest-cost strategy | 3. Conditions for reuse viability | Conclusion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37" y="1231115"/>
            <a:ext cx="8551035" cy="513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9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2"/>
          <a:stretch/>
        </p:blipFill>
        <p:spPr>
          <a:xfrm>
            <a:off x="7187608" y="1221971"/>
            <a:ext cx="4751961" cy="5147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stage production cost drives cost per flight</a:t>
            </a:r>
            <a:endParaRPr lang="en-US" sz="27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9</a:t>
            </a:fld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295207" y="3564580"/>
            <a:ext cx="8146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58728" y="3161996"/>
            <a:ext cx="70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reuse</a:t>
            </a:r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</a:t>
            </a:r>
            <a:r>
              <a:rPr lang="en-US" b="1" dirty="0">
                <a:latin typeface="+mj-lt"/>
              </a:rPr>
              <a:t>1. Production costs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2. Lowest-cost strategy | 3. Conditions for reuse viability | Conclusion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23099" y="1080748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Expendable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37666" y="975285"/>
            <a:ext cx="250213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 first stage reuse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80725" y="5575841"/>
            <a:ext cx="3123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DejaVu Sans" panose="020B0603030804020204" pitchFamily="34" charset="0"/>
                <a:cs typeface="DejaVu Sans" panose="020B0603030804020204" pitchFamily="34" charset="0"/>
              </a:rPr>
              <a:t>LEO mission, 10 Mg payload</a:t>
            </a:r>
          </a:p>
          <a:p>
            <a:r>
              <a:rPr lang="en-US" sz="1600" dirty="0">
                <a:ea typeface="DejaVu Sans" panose="020B0603030804020204" pitchFamily="34" charset="0"/>
                <a:cs typeface="DejaVu Sans" panose="020B0603030804020204" pitchFamily="34" charset="0"/>
              </a:rPr>
              <a:t>stage 1&amp;2: kerosene gas gen. tech.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2" r="67835"/>
          <a:stretch/>
        </p:blipFill>
        <p:spPr>
          <a:xfrm>
            <a:off x="2269375" y="1359462"/>
            <a:ext cx="1948079" cy="473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4506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_v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v4.potx" id="{2C2643FA-EE2D-4975-A7CE-1E904361F82E}" vid="{A5A9BDC3-5F26-47AE-9529-4EB41ED54B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template_v4</Template>
  <TotalTime>1159</TotalTime>
  <Words>748</Words>
  <Application>Microsoft Macintosh PowerPoint</Application>
  <PresentationFormat>Widescreen</PresentationFormat>
  <Paragraphs>150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DejaVu Sans</vt:lpstr>
      <vt:lpstr>Wingdings</vt:lpstr>
      <vt:lpstr>template_v4</vt:lpstr>
      <vt:lpstr>Strategies for Reuse of Launch Vehicle First Stages</vt:lpstr>
      <vt:lpstr>Some launch providers are moving towards reusability</vt:lpstr>
      <vt:lpstr>Many first stage reuse strategies have been proposed …</vt:lpstr>
      <vt:lpstr>Cost per flight is estimated with performance and cost models</vt:lpstr>
      <vt:lpstr>TRANSCOST model relates masses to costs</vt:lpstr>
      <vt:lpstr>Quantifying uncertainty for TRANSCOST parameters</vt:lpstr>
      <vt:lpstr>First stage reuse can be economically worthwhile</vt:lpstr>
      <vt:lpstr>Cost model estimates are credible</vt:lpstr>
      <vt:lpstr>First stage production cost drives cost per flight</vt:lpstr>
      <vt:lpstr>Different reuse strategies result in different vehicle masses and costs</vt:lpstr>
      <vt:lpstr>All reuse strategies reduce the payload mass fraction</vt:lpstr>
      <vt:lpstr>Downrange propulsive landing has lowest estimated cost</vt:lpstr>
      <vt:lpstr>Cost decreases with number of reuses … up to a point</vt:lpstr>
      <vt:lpstr>Reuse is only viable for medium to heavy launch vehicles</vt:lpstr>
      <vt:lpstr>High launch rates enable reuse development to be paid off</vt:lpstr>
      <vt:lpstr>Conclusion: Some 1st stage reuse strategies, particularly downrange propulsive landing, can be economically worthwhile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Microsoft Office User</cp:lastModifiedBy>
  <cp:revision>88</cp:revision>
  <dcterms:created xsi:type="dcterms:W3CDTF">2018-09-22T22:38:54Z</dcterms:created>
  <dcterms:modified xsi:type="dcterms:W3CDTF">2018-09-28T23:57:14Z</dcterms:modified>
</cp:coreProperties>
</file>